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9"/>
  </p:notesMasterIdLst>
  <p:handoutMasterIdLst>
    <p:handoutMasterId r:id="rId40"/>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2076136857" r:id="rId19"/>
    <p:sldId id="2076136858" r:id="rId20"/>
    <p:sldId id="1605" r:id="rId21"/>
    <p:sldId id="260" r:id="rId22"/>
    <p:sldId id="1612" r:id="rId23"/>
    <p:sldId id="1607" r:id="rId24"/>
    <p:sldId id="1606" r:id="rId25"/>
    <p:sldId id="1610" r:id="rId26"/>
    <p:sldId id="1608" r:id="rId27"/>
    <p:sldId id="1613" r:id="rId28"/>
    <p:sldId id="1609" r:id="rId29"/>
    <p:sldId id="1618" r:id="rId30"/>
    <p:sldId id="1616" r:id="rId31"/>
    <p:sldId id="1614" r:id="rId32"/>
    <p:sldId id="1611" r:id="rId33"/>
    <p:sldId id="1615" r:id="rId34"/>
    <p:sldId id="2076136859" r:id="rId35"/>
    <p:sldId id="2076136830" r:id="rId36"/>
    <p:sldId id="1627" r:id="rId37"/>
    <p:sldId id="2076136852"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2076136857"/>
            <p14:sldId id="2076136858"/>
            <p14:sldId id="1605"/>
            <p14:sldId id="260"/>
            <p14:sldId id="1612"/>
            <p14:sldId id="1607"/>
            <p14:sldId id="1606"/>
            <p14:sldId id="1610"/>
            <p14:sldId id="1608"/>
            <p14:sldId id="1613"/>
            <p14:sldId id="1609"/>
            <p14:sldId id="1618"/>
            <p14:sldId id="1616"/>
            <p14:sldId id="1614"/>
            <p14:sldId id="1611"/>
            <p14:sldId id="1615"/>
            <p14:sldId id="2076136859"/>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8/7/2020 11:50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8/7/2020 11:49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8/7/2020 11:49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8/7/2020 11:49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15</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23</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24</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8/7/2020 11:49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313"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07/08/2020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07/08/2020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07/08/2020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07/08/2020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07/08/2020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07/08/2020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07/08/2020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07/08/2020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07/08/2020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07/08/2020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07/08/2020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hyperlink" Target="https://developer.microsoft.com/en-us/fluentui#/controls/web"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hyperlink" Target="https://jpower4mvp-admin.sharepoint.com/" TargetMode="Externa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raph.microsoft.com/v1.0/sites/jpower4mvp.sharepoint.com:/sites/SPFxTraining" TargetMode="Externa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1.sv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2"/>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3"/>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4"/>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5"/>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6"/>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7"/>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8"/>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10929178" cy="1152939"/>
          </a:xfrm>
        </p:spPr>
        <p:txBody>
          <a:bodyPr>
            <a:noAutofit/>
          </a:bodyPr>
          <a:lstStyle/>
          <a:p>
            <a:pPr>
              <a:lnSpc>
                <a:spcPct val="150000"/>
              </a:lnSpc>
            </a:pPr>
            <a:r>
              <a:rPr lang="en-US" sz="3600" b="1" dirty="0">
                <a:solidFill>
                  <a:schemeClr val="tx1">
                    <a:lumMod val="65000"/>
                    <a:lumOff val="35000"/>
                  </a:schemeClr>
                </a:solidFill>
              </a:rPr>
              <a:t>Host your client-side web part from Microsoft 365 CDN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GB" sz="2000" dirty="0">
                <a:solidFill>
                  <a:schemeClr val="accent6">
                    <a:lumMod val="75000"/>
                  </a:schemeClr>
                </a:solidFill>
              </a:rPr>
              <a:t>"</a:t>
            </a:r>
            <a:r>
              <a:rPr lang="en-GB" sz="2000" dirty="0" err="1">
                <a:solidFill>
                  <a:schemeClr val="accent6">
                    <a:lumMod val="75000"/>
                  </a:schemeClr>
                </a:solidFill>
              </a:rPr>
              <a:t>includeClientSideAssets</a:t>
            </a:r>
            <a:r>
              <a:rPr lang="en-GB" sz="2000" dirty="0">
                <a:solidFill>
                  <a:schemeClr val="accent6">
                    <a:lumMod val="75000"/>
                  </a:schemeClr>
                </a:solidFill>
              </a:rPr>
              <a:t>": true </a:t>
            </a:r>
            <a:r>
              <a:rPr lang="en-GB" sz="2000" dirty="0"/>
              <a:t>- </a:t>
            </a:r>
            <a:r>
              <a:rPr lang="en-US" sz="2000" dirty="0"/>
              <a:t>The default value for the </a:t>
            </a:r>
            <a:r>
              <a:rPr lang="en-US" sz="2000" dirty="0" err="1"/>
              <a:t>includeClientSideAssets</a:t>
            </a:r>
            <a:r>
              <a:rPr lang="en-US" sz="2000" dirty="0"/>
              <a:t> is true, which means that static assets are packaged automatically in the *.</a:t>
            </a:r>
            <a:r>
              <a:rPr lang="en-US" sz="2000" dirty="0" err="1"/>
              <a:t>sppkg</a:t>
            </a:r>
            <a:r>
              <a:rPr lang="en-US" sz="2000" dirty="0"/>
              <a:t> files, and you don't need to separately host your assets from an external system.</a:t>
            </a:r>
          </a:p>
          <a:p>
            <a:pPr algn="just">
              <a:lnSpc>
                <a:spcPct val="110000"/>
              </a:lnSpc>
            </a:pPr>
            <a:endParaRPr lang="en-US" sz="2000" b="1" i="1" dirty="0"/>
          </a:p>
          <a:p>
            <a:pPr algn="just">
              <a:lnSpc>
                <a:spcPct val="110000"/>
              </a:lnSpc>
              <a:buFont typeface="Wingdings" panose="05000000000000000000" pitchFamily="2" charset="2"/>
              <a:buChar char="ü"/>
            </a:pPr>
            <a:r>
              <a:rPr lang="en-US" sz="2000" i="1" dirty="0"/>
              <a:t>gulp build</a:t>
            </a:r>
          </a:p>
          <a:p>
            <a:pPr algn="just">
              <a:lnSpc>
                <a:spcPct val="110000"/>
              </a:lnSpc>
              <a:buFont typeface="Wingdings" panose="05000000000000000000" pitchFamily="2" charset="2"/>
              <a:buChar char="ü"/>
            </a:pPr>
            <a:r>
              <a:rPr lang="en-US" sz="2000" i="1" dirty="0"/>
              <a:t>gulp bundle --ship</a:t>
            </a:r>
          </a:p>
          <a:p>
            <a:pPr algn="just">
              <a:lnSpc>
                <a:spcPct val="110000"/>
              </a:lnSpc>
              <a:buFont typeface="Wingdings" panose="05000000000000000000" pitchFamily="2" charset="2"/>
              <a:buChar char="ü"/>
            </a:pPr>
            <a:r>
              <a:rPr lang="en-US" sz="2000" i="1" dirty="0"/>
              <a:t>gulp package-solution –ship</a:t>
            </a:r>
          </a:p>
          <a:p>
            <a:pPr marL="0" indent="0" algn="just">
              <a:lnSpc>
                <a:spcPct val="110000"/>
              </a:lnSpc>
              <a:buNone/>
            </a:pPr>
            <a:r>
              <a:rPr lang="en-US" sz="2000" dirty="0"/>
              <a:t> package on the SharePoint/solution folder.</a:t>
            </a:r>
          </a:p>
          <a:p>
            <a:pPr marL="0" indent="0" algn="just">
              <a:lnSpc>
                <a:spcPct val="110000"/>
              </a:lnSpc>
              <a:buNone/>
            </a:pPr>
            <a:endParaRPr lang="en-US" sz="2000" dirty="0"/>
          </a:p>
        </p:txBody>
      </p:sp>
    </p:spTree>
    <p:extLst>
      <p:ext uri="{BB962C8B-B14F-4D97-AF65-F5344CB8AC3E}">
        <p14:creationId xmlns:p14="http://schemas.microsoft.com/office/powerpoint/2010/main" val="84621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4826" y="0"/>
            <a:ext cx="11062252" cy="1152939"/>
          </a:xfrm>
        </p:spPr>
        <p:txBody>
          <a:bodyPr>
            <a:noAutofit/>
          </a:bodyPr>
          <a:lstStyle/>
          <a:p>
            <a:pPr>
              <a:lnSpc>
                <a:spcPct val="150000"/>
              </a:lnSpc>
            </a:pPr>
            <a:r>
              <a:rPr lang="en-US" sz="3600" b="1" dirty="0">
                <a:solidFill>
                  <a:schemeClr val="tx1">
                    <a:lumMod val="65000"/>
                    <a:lumOff val="35000"/>
                  </a:schemeClr>
                </a:solidFill>
              </a:rPr>
              <a:t>Enable Public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44826" y="1152938"/>
            <a:ext cx="10613749" cy="5247861"/>
          </a:xfrm>
        </p:spPr>
        <p:txBody>
          <a:bodyPr>
            <a:normAutofit fontScale="92500" lnSpcReduction="20000"/>
          </a:bodyPr>
          <a:lstStyle/>
          <a:p>
            <a:pPr marL="0" indent="0" algn="just">
              <a:lnSpc>
                <a:spcPct val="110000"/>
              </a:lnSpc>
              <a:buNone/>
            </a:pPr>
            <a:r>
              <a:rPr lang="en-US" sz="1600" dirty="0">
                <a:solidFill>
                  <a:schemeClr val="accent6">
                    <a:lumMod val="75000"/>
                  </a:schemeClr>
                </a:solidFill>
              </a:rPr>
              <a:t>Office 365 Content Delivery Network (CDN)</a:t>
            </a:r>
          </a:p>
          <a:p>
            <a:pPr marL="0" indent="0" algn="just">
              <a:lnSpc>
                <a:spcPct val="110000"/>
              </a:lnSpc>
              <a:buNone/>
            </a:pPr>
            <a:r>
              <a:rPr lang="en-US" sz="1600" dirty="0"/>
              <a:t>Microsoft introduced Office 365 CDN capability, which is used to host your assets directly from your Office 365 Tenant and it can be accessed by SharePoint sites and add-ins with the help of CDN URLs. </a:t>
            </a:r>
          </a:p>
          <a:p>
            <a:pPr marL="0" indent="0" algn="just">
              <a:lnSpc>
                <a:spcPct val="110000"/>
              </a:lnSpc>
              <a:buNone/>
            </a:pPr>
            <a:r>
              <a:rPr lang="en-US" sz="1600" dirty="0">
                <a:solidFill>
                  <a:schemeClr val="accent6">
                    <a:lumMod val="75000"/>
                  </a:schemeClr>
                </a:solidFill>
              </a:rPr>
              <a:t>Prerequisites to enable Public CDN</a:t>
            </a:r>
          </a:p>
          <a:p>
            <a:pPr algn="just">
              <a:lnSpc>
                <a:spcPct val="110000"/>
              </a:lnSpc>
              <a:buFont typeface="Wingdings" panose="05000000000000000000" pitchFamily="2" charset="2"/>
              <a:buChar char="ü"/>
            </a:pPr>
            <a:r>
              <a:rPr lang="en-US" sz="1600" dirty="0"/>
              <a:t>Download SharePoint Online Management Shell</a:t>
            </a:r>
          </a:p>
          <a:p>
            <a:pPr algn="just">
              <a:lnSpc>
                <a:spcPct val="110000"/>
              </a:lnSpc>
              <a:buFont typeface="Wingdings" panose="05000000000000000000" pitchFamily="2" charset="2"/>
              <a:buChar char="ü"/>
            </a:pPr>
            <a:r>
              <a:rPr lang="en-US" sz="1600" dirty="0"/>
              <a:t>Steps involved to enable Public CDN</a:t>
            </a:r>
          </a:p>
          <a:p>
            <a:pPr lvl="1" algn="just">
              <a:lnSpc>
                <a:spcPct val="110000"/>
              </a:lnSpc>
              <a:buFont typeface="Wingdings" panose="05000000000000000000" pitchFamily="2" charset="2"/>
              <a:buChar char="ü"/>
            </a:pPr>
            <a:r>
              <a:rPr lang="en-US" sz="1592" dirty="0"/>
              <a:t>Open SharePoint Online Management Shell.</a:t>
            </a:r>
          </a:p>
          <a:p>
            <a:pPr lvl="1" algn="just">
              <a:lnSpc>
                <a:spcPct val="110000"/>
              </a:lnSpc>
              <a:buFont typeface="Wingdings" panose="05000000000000000000" pitchFamily="2" charset="2"/>
              <a:buChar char="ü"/>
            </a:pPr>
            <a:r>
              <a:rPr lang="en-US" sz="1592" dirty="0"/>
              <a:t>Run the command given below in the Management Shell to connect to your SharePoint Online Tenant</a:t>
            </a:r>
          </a:p>
          <a:p>
            <a:pPr lvl="2" algn="just">
              <a:lnSpc>
                <a:spcPct val="110000"/>
              </a:lnSpc>
              <a:buFont typeface="Wingdings" panose="05000000000000000000" pitchFamily="2" charset="2"/>
              <a:buChar char="ü"/>
            </a:pPr>
            <a:r>
              <a:rPr lang="en-US" sz="1300" dirty="0">
                <a:solidFill>
                  <a:srgbClr val="FF0000"/>
                </a:solidFill>
              </a:rPr>
              <a:t>Connect-</a:t>
            </a:r>
            <a:r>
              <a:rPr lang="en-US" sz="1300" dirty="0" err="1">
                <a:solidFill>
                  <a:srgbClr val="FF0000"/>
                </a:solidFill>
              </a:rPr>
              <a:t>SPOService</a:t>
            </a:r>
            <a:r>
              <a:rPr lang="en-US" sz="1300" dirty="0">
                <a:solidFill>
                  <a:srgbClr val="FF0000"/>
                </a:solidFill>
              </a:rPr>
              <a:t> -</a:t>
            </a:r>
            <a:r>
              <a:rPr lang="en-US" sz="1300" dirty="0" err="1">
                <a:solidFill>
                  <a:srgbClr val="FF0000"/>
                </a:solidFill>
              </a:rPr>
              <a:t>Url</a:t>
            </a:r>
            <a:r>
              <a:rPr lang="en-US" sz="1300" dirty="0">
                <a:solidFill>
                  <a:srgbClr val="FF0000"/>
                </a:solidFill>
              </a:rPr>
              <a:t> </a:t>
            </a:r>
            <a:r>
              <a:rPr lang="en-US" sz="1300" dirty="0">
                <a:solidFill>
                  <a:srgbClr val="FF0000"/>
                </a:solidFill>
                <a:hlinkClick r:id="rId2">
                  <a:extLst>
                    <a:ext uri="{A12FA001-AC4F-418D-AE19-62706E023703}">
                      <ahyp:hlinkClr xmlns:ahyp="http://schemas.microsoft.com/office/drawing/2018/hyperlinkcolor" val="tx"/>
                    </a:ext>
                  </a:extLst>
                </a:hlinkClick>
              </a:rPr>
              <a:t>https://Jpower4mvp-admin.sharepoint.com</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enable CDN in your Tenant.</a:t>
            </a:r>
          </a:p>
          <a:p>
            <a:pPr lvl="2" algn="just">
              <a:lnSpc>
                <a:spcPct val="110000"/>
              </a:lnSpc>
              <a:buFont typeface="Wingdings" panose="05000000000000000000" pitchFamily="2" charset="2"/>
              <a:buChar char="ü"/>
            </a:pPr>
            <a:r>
              <a:rPr lang="en-US" sz="1300" dirty="0">
                <a:solidFill>
                  <a:srgbClr val="FF0000"/>
                </a:solidFill>
              </a:rPr>
              <a:t>Set-</a:t>
            </a:r>
            <a:r>
              <a:rPr lang="en-US" sz="1300" dirty="0" err="1">
                <a:solidFill>
                  <a:srgbClr val="FF0000"/>
                </a:solidFill>
              </a:rPr>
              <a:t>SPOTenantCdnEnabled</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Create </a:t>
            </a:r>
            <a:r>
              <a:rPr lang="en-US" sz="1592" dirty="0" err="1"/>
              <a:t>SPSite</a:t>
            </a:r>
            <a:r>
              <a:rPr lang="en-US" sz="1592" dirty="0"/>
              <a:t> and Create a new document library in one of your SharePoint Online sites within your Tenant. I have created a folder , which will be added as new CDN origin.</a:t>
            </a:r>
          </a:p>
          <a:p>
            <a:pPr lvl="1" algn="just">
              <a:lnSpc>
                <a:spcPct val="110000"/>
              </a:lnSpc>
              <a:buFont typeface="Wingdings" panose="05000000000000000000" pitchFamily="2" charset="2"/>
              <a:buChar char="ü"/>
            </a:pPr>
            <a:r>
              <a:rPr lang="en-US" sz="1592" dirty="0"/>
              <a:t>Run the command given below to add a new CDN origin.</a:t>
            </a:r>
          </a:p>
          <a:p>
            <a:pPr lvl="2" algn="just">
              <a:lnSpc>
                <a:spcPct val="110000"/>
              </a:lnSpc>
              <a:buFont typeface="Wingdings" panose="05000000000000000000" pitchFamily="2" charset="2"/>
              <a:buChar char="ü"/>
            </a:pPr>
            <a:r>
              <a:rPr lang="en-US" sz="1300" dirty="0">
                <a:solidFill>
                  <a:srgbClr val="FF0000"/>
                </a:solidFill>
              </a:rPr>
              <a:t>Add-</a:t>
            </a:r>
            <a:r>
              <a:rPr lang="en-US" sz="1300" dirty="0" err="1">
                <a:solidFill>
                  <a:srgbClr val="FF0000"/>
                </a:solidFill>
              </a:rPr>
              <a:t>SPOTenantCdnOrigin</a:t>
            </a:r>
            <a:r>
              <a:rPr lang="en-US" sz="1300" dirty="0">
                <a:solidFill>
                  <a:srgbClr val="FF0000"/>
                </a:solidFill>
              </a:rPr>
              <a:t> -</a:t>
            </a:r>
            <a:r>
              <a:rPr lang="en-US" sz="1300" dirty="0" err="1">
                <a:solidFill>
                  <a:srgbClr val="FF0000"/>
                </a:solidFill>
              </a:rPr>
              <a:t>CdnType</a:t>
            </a:r>
            <a:r>
              <a:rPr lang="en-US" sz="1300" dirty="0">
                <a:solidFill>
                  <a:srgbClr val="FF0000"/>
                </a:solidFill>
              </a:rPr>
              <a:t> Public -</a:t>
            </a:r>
            <a:r>
              <a:rPr lang="en-US" sz="1300" dirty="0" err="1">
                <a:solidFill>
                  <a:srgbClr val="FF0000"/>
                </a:solidFill>
              </a:rPr>
              <a:t>OriginUrl</a:t>
            </a:r>
            <a:r>
              <a:rPr lang="en-US" sz="1300" dirty="0">
                <a:solidFill>
                  <a:srgbClr val="FF0000"/>
                </a:solidFill>
              </a:rPr>
              <a:t> sites/JPOWER4/</a:t>
            </a:r>
            <a:r>
              <a:rPr lang="en-US" sz="1300" dirty="0" err="1">
                <a:solidFill>
                  <a:srgbClr val="FF0000"/>
                </a:solidFill>
              </a:rPr>
              <a:t>cdn</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get all public Tenant CDN origins.</a:t>
            </a:r>
          </a:p>
          <a:p>
            <a:pPr lvl="2" algn="just">
              <a:lnSpc>
                <a:spcPct val="110000"/>
              </a:lnSpc>
              <a:buFont typeface="Wingdings" panose="05000000000000000000" pitchFamily="2" charset="2"/>
              <a:buChar char="ü"/>
            </a:pPr>
            <a:r>
              <a:rPr lang="en-US" sz="1300" dirty="0">
                <a:solidFill>
                  <a:srgbClr val="FF0000"/>
                </a:solidFill>
              </a:rPr>
              <a:t>Get-</a:t>
            </a:r>
            <a:r>
              <a:rPr lang="en-US" sz="1300" dirty="0" err="1">
                <a:solidFill>
                  <a:srgbClr val="FF0000"/>
                </a:solidFill>
              </a:rPr>
              <a:t>SPOTenantCdnOrigins</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Assets hosted in public CDN origins can be accessed by public CDN URL.</a:t>
            </a:r>
          </a:p>
          <a:p>
            <a:pPr lvl="2" algn="just">
              <a:lnSpc>
                <a:spcPct val="110000"/>
              </a:lnSpc>
              <a:buFont typeface="Wingdings" panose="05000000000000000000" pitchFamily="2" charset="2"/>
              <a:buChar char="ü"/>
            </a:pPr>
            <a:r>
              <a:rPr lang="en-US" sz="1300" dirty="0">
                <a:solidFill>
                  <a:srgbClr val="FF0000"/>
                </a:solidFill>
              </a:rPr>
              <a:t>https://publiccdn.sharepointonline.com/&lt;tenant host name&gt;/sites/site/library</a:t>
            </a:r>
          </a:p>
        </p:txBody>
      </p:sp>
    </p:spTree>
    <p:extLst>
      <p:ext uri="{BB962C8B-B14F-4D97-AF65-F5344CB8AC3E}">
        <p14:creationId xmlns:p14="http://schemas.microsoft.com/office/powerpoint/2010/main" val="239319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normAutofit/>
          </a:bodyPr>
          <a:lstStyle/>
          <a:p>
            <a:r>
              <a:rPr lang="en-US" sz="3200" dirty="0">
                <a:solidFill>
                  <a:schemeClr val="tx1">
                    <a:lumMod val="65000"/>
                    <a:lumOff val="35000"/>
                  </a:schemeClr>
                </a:solidFill>
              </a:rPr>
              <a:t>Different Ways to Get SharePoint Site Collection using Microsoft Graph API</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8" y="1510747"/>
            <a:ext cx="10845650" cy="465151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can access the site collection using three different ways in Microsoft Graph API:</a:t>
            </a:r>
          </a:p>
          <a:p>
            <a:pPr lvl="1">
              <a:buFont typeface="Wingdings" panose="05000000000000000000" pitchFamily="2" charset="2"/>
              <a:buChar char="§"/>
            </a:pPr>
            <a:r>
              <a:rPr lang="en-US" sz="1600" dirty="0"/>
              <a:t>By using the root - Get Top level SharePoint site collection by using ‘root’ - </a:t>
            </a:r>
            <a:r>
              <a:rPr lang="en-GB" sz="1600" dirty="0">
                <a:solidFill>
                  <a:srgbClr val="FF0000"/>
                </a:solidFill>
              </a:rPr>
              <a:t>sites('root’)</a:t>
            </a:r>
          </a:p>
          <a:p>
            <a:pPr lvl="2">
              <a:buFont typeface="Wingdings" panose="05000000000000000000" pitchFamily="2" charset="2"/>
              <a:buChar char="§"/>
            </a:pPr>
            <a:r>
              <a:rPr lang="en-GB" sz="1600" dirty="0"/>
              <a:t>Ex: </a:t>
            </a:r>
            <a:r>
              <a:rPr lang="en-US" sz="1600" dirty="0"/>
              <a:t>sites(</a:t>
            </a:r>
            <a:r>
              <a:rPr lang="en-US" sz="1600" dirty="0">
                <a:solidFill>
                  <a:srgbClr val="FF0000"/>
                </a:solidFill>
              </a:rPr>
              <a:t>'root</a:t>
            </a:r>
            <a:r>
              <a:rPr lang="en-US" sz="16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1">
              <a:buFont typeface="Wingdings" panose="05000000000000000000" pitchFamily="2" charset="2"/>
              <a:buChar char="§"/>
            </a:pPr>
            <a:r>
              <a:rPr lang="en-US" sz="1600" dirty="0"/>
              <a:t>By using the Site server relative URL - sites/jpower4mvp.sharepoint.com:/sites/</a:t>
            </a:r>
            <a:r>
              <a:rPr lang="en-US" sz="1600" dirty="0" err="1"/>
              <a:t>SPFxTraining</a:t>
            </a:r>
            <a:endParaRPr lang="en-US" sz="1600" dirty="0"/>
          </a:p>
          <a:p>
            <a:pPr lvl="2">
              <a:buFont typeface="Wingdings" panose="05000000000000000000" pitchFamily="2" charset="2"/>
              <a:buChar char="§"/>
            </a:pPr>
            <a:r>
              <a:rPr lang="en-US" sz="1200" dirty="0"/>
              <a:t>Ex: </a:t>
            </a:r>
            <a:r>
              <a:rPr lang="en-US" sz="1200" dirty="0">
                <a:solidFill>
                  <a:srgbClr val="0563C1"/>
                </a:solidFill>
              </a:rPr>
              <a:t>sites/</a:t>
            </a:r>
            <a:r>
              <a:rPr lang="en-US" sz="1200" dirty="0">
                <a:solidFill>
                  <a:srgbClr val="FF0000"/>
                </a:solidFill>
              </a:rPr>
              <a:t>jpower4mvp.sharepoint.com:/sites/SPFxTraining</a:t>
            </a:r>
            <a:r>
              <a:rPr lang="en-US" sz="1200" dirty="0">
                <a:solidFill>
                  <a:srgbClr val="0563C1"/>
                </a:solidFill>
              </a:rPr>
              <a:t>:/lists/SPFxContacts/items?expand=fields</a:t>
            </a:r>
            <a:r>
              <a:rPr lang="en-US" sz="1200" dirty="0"/>
              <a:t> </a:t>
            </a:r>
          </a:p>
          <a:p>
            <a:pPr lvl="1">
              <a:buFont typeface="Wingdings" panose="05000000000000000000" pitchFamily="2" charset="2"/>
              <a:buChar char="§"/>
            </a:pPr>
            <a:r>
              <a:rPr lang="en-US" sz="1600" dirty="0"/>
              <a:t>By using the Site ID</a:t>
            </a:r>
          </a:p>
          <a:p>
            <a:pPr lvl="2">
              <a:buFont typeface="Wingdings" panose="05000000000000000000" pitchFamily="2" charset="2"/>
              <a:buChar char="§"/>
            </a:pPr>
            <a:r>
              <a:rPr lang="en-US" sz="1200" dirty="0"/>
              <a:t>Ex: </a:t>
            </a:r>
            <a:r>
              <a:rPr lang="en-US" sz="1200" dirty="0">
                <a:solidFill>
                  <a:srgbClr val="0563C1"/>
                </a:solidFill>
              </a:rPr>
              <a:t>sites</a:t>
            </a:r>
            <a:r>
              <a:rPr lang="en-US" sz="1200" dirty="0"/>
              <a:t>(</a:t>
            </a:r>
            <a:r>
              <a:rPr lang="en-US" sz="1200" dirty="0">
                <a:solidFill>
                  <a:srgbClr val="FF0000"/>
                </a:solidFill>
              </a:rPr>
              <a:t>'jpower4mvp.sharepoint.com,d23ab611-4170-4420-80bd-280cfee90c39,74a98147-7e90-4660-90c4-7b6a9b804f25</a:t>
            </a:r>
            <a:r>
              <a:rPr lang="en-US" sz="12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2">
              <a:buFont typeface="Wingdings" panose="05000000000000000000" pitchFamily="2" charset="2"/>
              <a:buChar char="§"/>
            </a:pPr>
            <a:r>
              <a:rPr lang="en-US" sz="1600" dirty="0"/>
              <a:t>Get </a:t>
            </a:r>
            <a:r>
              <a:rPr lang="en-US" sz="1600" dirty="0" err="1"/>
              <a:t>SiteID</a:t>
            </a:r>
            <a:endParaRPr lang="en-US" sz="1600" dirty="0"/>
          </a:p>
          <a:p>
            <a:pPr lvl="3">
              <a:buFont typeface="Wingdings" panose="05000000000000000000" pitchFamily="2" charset="2"/>
              <a:buChar char="§"/>
            </a:pPr>
            <a:r>
              <a:rPr lang="en-US" sz="1600" dirty="0"/>
              <a:t>To get site id using relative URL in Microsoft Graph Explorer</a:t>
            </a:r>
          </a:p>
          <a:p>
            <a:pPr lvl="3">
              <a:buFont typeface="Wingdings" panose="05000000000000000000" pitchFamily="2" charset="2"/>
              <a:buChar char="§"/>
            </a:pPr>
            <a:r>
              <a:rPr lang="en-US" sz="1200" dirty="0">
                <a:solidFill>
                  <a:srgbClr val="0563C1"/>
                </a:solidFill>
                <a:hlinkClick r:id="rId2"/>
              </a:rPr>
              <a:t>https://graph.microsoft.com/v1.0/sites/jpower4mvp.sharepoint.com:/sites/SPFxTraining</a:t>
            </a:r>
            <a:endParaRPr lang="en-US" sz="1200" dirty="0">
              <a:solidFill>
                <a:srgbClr val="0563C1"/>
              </a:solidFill>
            </a:endParaRPr>
          </a:p>
          <a:p>
            <a:pPr marL="1371600" lvl="3" indent="0">
              <a:buNone/>
            </a:pPr>
            <a:endParaRPr lang="en-US" sz="1200" dirty="0">
              <a:solidFill>
                <a:srgbClr val="0563C1"/>
              </a:solidFill>
            </a:endParaRPr>
          </a:p>
          <a:p>
            <a:pPr marL="914400" lvl="2" indent="0">
              <a:buNone/>
            </a:pPr>
            <a:endParaRPr lang="en-US" sz="1200" dirty="0"/>
          </a:p>
          <a:p>
            <a:pPr lvl="2">
              <a:buFont typeface="Wingdings" panose="05000000000000000000" pitchFamily="2" charset="2"/>
              <a:buChar char="§"/>
            </a:pPr>
            <a:endParaRPr lang="en-US" sz="1200" dirty="0"/>
          </a:p>
          <a:p>
            <a:pPr marL="0" indent="0">
              <a:buNone/>
            </a:pPr>
            <a:endParaRPr lang="en-US" sz="2000" dirty="0"/>
          </a:p>
        </p:txBody>
      </p:sp>
      <p:pic>
        <p:nvPicPr>
          <p:cNvPr id="6" name="Picture 5">
            <a:extLst>
              <a:ext uri="{FF2B5EF4-FFF2-40B4-BE49-F238E27FC236}">
                <a16:creationId xmlns:a16="http://schemas.microsoft.com/office/drawing/2014/main" id="{D7CEE5B3-BFB2-4C94-933C-56278B7B327C}"/>
              </a:ext>
            </a:extLst>
          </p:cNvPr>
          <p:cNvPicPr>
            <a:picLocks noChangeAspect="1"/>
          </p:cNvPicPr>
          <p:nvPr/>
        </p:nvPicPr>
        <p:blipFill>
          <a:blip r:embed="rId3"/>
          <a:stretch>
            <a:fillRect/>
          </a:stretch>
        </p:blipFill>
        <p:spPr>
          <a:xfrm>
            <a:off x="2763285" y="4868949"/>
            <a:ext cx="6909903" cy="2097097"/>
          </a:xfrm>
          <a:prstGeom prst="rect">
            <a:avLst/>
          </a:prstGeom>
        </p:spPr>
      </p:pic>
    </p:spTree>
    <p:extLst>
      <p:ext uri="{BB962C8B-B14F-4D97-AF65-F5344CB8AC3E}">
        <p14:creationId xmlns:p14="http://schemas.microsoft.com/office/powerpoint/2010/main" val="210591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754326"/>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Fluent UI controls with View and Submit SharePoint Data</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1400</TotalTime>
  <Words>3553</Words>
  <Application>Microsoft Office PowerPoint</Application>
  <PresentationFormat>Custom</PresentationFormat>
  <Paragraphs>338</Paragraphs>
  <Slides>32</Slides>
  <Notes>8</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32</vt:i4>
      </vt:variant>
    </vt:vector>
  </HeadingPairs>
  <TitlesOfParts>
    <vt:vector size="50" baseType="lpstr">
      <vt:lpstr>Arial</vt:lpstr>
      <vt:lpstr>Calibri</vt:lpstr>
      <vt:lpstr>Calibri Light</vt:lpstr>
      <vt:lpstr>Consolas</vt:lpstr>
      <vt:lpstr>Proxima Nova Semibold</vt:lpstr>
      <vt:lpstr>Segoe UI</vt:lpstr>
      <vt:lpstr>Segoe UI (Body)</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Host your client-side web part from Microsoft 365 CDN </vt:lpstr>
      <vt:lpstr>Enable Public CDN</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Different Ways to Get SharePoint Site Collection using Microsoft Graph API</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137</cp:revision>
  <dcterms:created xsi:type="dcterms:W3CDTF">2020-06-20T06:26:35Z</dcterms:created>
  <dcterms:modified xsi:type="dcterms:W3CDTF">2020-08-07T18:35:51Z</dcterms:modified>
</cp:coreProperties>
</file>